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4"/>
  </p:sldMasterIdLst>
  <p:notesMasterIdLst>
    <p:notesMasterId r:id="rId8"/>
  </p:notesMasterIdLst>
  <p:sldIdLst>
    <p:sldId id="8992" r:id="rId5"/>
    <p:sldId id="9003" r:id="rId6"/>
    <p:sldId id="9008" r:id="rId7"/>
  </p:sldIdLst>
  <p:sldSz cx="17068800" cy="9601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E841"/>
    <a:srgbClr val="00B0F0"/>
    <a:srgbClr val="EA4995"/>
    <a:srgbClr val="E5E72E"/>
    <a:srgbClr val="FF9832"/>
    <a:srgbClr val="7CC2E0"/>
    <a:srgbClr val="048B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6B4375-8C66-4458-8486-27C97504CEAA}" v="278" dt="2024-10-28T11:44:50.7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80" autoAdjust="0"/>
    <p:restoredTop sz="94658"/>
  </p:normalViewPr>
  <p:slideViewPr>
    <p:cSldViewPr snapToGrid="0">
      <p:cViewPr>
        <p:scale>
          <a:sx n="156" d="100"/>
          <a:sy n="156" d="100"/>
        </p:scale>
        <p:origin x="-2728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33B54F-FC19-4C3F-ACB4-E7D769B14EC2}" type="datetimeFigureOut">
              <a:rPr lang="fr-FR" smtClean="0"/>
              <a:t>11/12/2024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1A4608-CD74-49F0-9241-C9E09EE2BFB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3794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1A4608-CD74-49F0-9241-C9E09EE2BFB1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2181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1A4608-CD74-49F0-9241-C9E09EE2BFB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6881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3600" y="1571308"/>
            <a:ext cx="12801600" cy="334264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5042853"/>
            <a:ext cx="12801600" cy="2318067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9EF52-728C-4FD3-ADD5-465941038B86}" type="datetimeFigureOut">
              <a:rPr lang="fr-FR" smtClean="0"/>
              <a:t>11/12/2024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54180-D172-4209-A17F-36370EC3B69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4662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9EF52-728C-4FD3-ADD5-465941038B86}" type="datetimeFigureOut">
              <a:rPr lang="fr-FR" smtClean="0"/>
              <a:t>11/12/2024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54180-D172-4209-A17F-36370EC3B69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6441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214860" y="511175"/>
            <a:ext cx="3680460" cy="8136573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3480" y="511175"/>
            <a:ext cx="10828020" cy="8136573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9EF52-728C-4FD3-ADD5-465941038B86}" type="datetimeFigureOut">
              <a:rPr lang="fr-FR" smtClean="0"/>
              <a:t>11/12/2024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54180-D172-4209-A17F-36370EC3B69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74897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E27339-EA36-444E-85CB-9D714C78FFAE}"/>
              </a:ext>
            </a:extLst>
          </p:cNvPr>
          <p:cNvSpPr/>
          <p:nvPr userDrawn="1"/>
        </p:nvSpPr>
        <p:spPr>
          <a:xfrm>
            <a:off x="0" y="0"/>
            <a:ext cx="17068800" cy="9601200"/>
          </a:xfrm>
          <a:prstGeom prst="rect">
            <a:avLst/>
          </a:prstGeom>
          <a:solidFill>
            <a:srgbClr val="003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38583" lvl="1"/>
            <a:endParaRPr lang="en-US" sz="2053">
              <a:latin typeface="Michelin Black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2183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9EF52-728C-4FD3-ADD5-465941038B86}" type="datetimeFigureOut">
              <a:rPr lang="fr-FR" smtClean="0"/>
              <a:t>11/12/2024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54180-D172-4209-A17F-36370EC3B69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9188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4590" y="2393634"/>
            <a:ext cx="14721840" cy="3993832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4590" y="6425249"/>
            <a:ext cx="14721840" cy="2100262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9EF52-728C-4FD3-ADD5-465941038B86}" type="datetimeFigureOut">
              <a:rPr lang="fr-FR" smtClean="0"/>
              <a:t>11/12/2024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54180-D172-4209-A17F-36370EC3B69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4783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3480" y="2555875"/>
            <a:ext cx="7254240" cy="60918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41080" y="2555875"/>
            <a:ext cx="7254240" cy="60918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9EF52-728C-4FD3-ADD5-465941038B86}" type="datetimeFigureOut">
              <a:rPr lang="fr-FR" smtClean="0"/>
              <a:t>11/12/2024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54180-D172-4209-A17F-36370EC3B69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4238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5703" y="511176"/>
            <a:ext cx="14721840" cy="18557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5704" y="2353628"/>
            <a:ext cx="7220902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5704" y="3507105"/>
            <a:ext cx="7220902" cy="515842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641080" y="2353628"/>
            <a:ext cx="7256463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641080" y="3507105"/>
            <a:ext cx="7256463" cy="515842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9EF52-728C-4FD3-ADD5-465941038B86}" type="datetimeFigureOut">
              <a:rPr lang="fr-FR" smtClean="0"/>
              <a:t>11/12/2024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54180-D172-4209-A17F-36370EC3B69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7476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9EF52-728C-4FD3-ADD5-465941038B86}" type="datetimeFigureOut">
              <a:rPr lang="fr-FR" smtClean="0"/>
              <a:t>11/12/2024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54180-D172-4209-A17F-36370EC3B69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0019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9EF52-728C-4FD3-ADD5-465941038B86}" type="datetimeFigureOut">
              <a:rPr lang="fr-FR" smtClean="0"/>
              <a:t>11/12/2024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54180-D172-4209-A17F-36370EC3B69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4726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5704" y="640080"/>
            <a:ext cx="5505132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56463" y="1382396"/>
            <a:ext cx="8641080" cy="6823075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5704" y="2880360"/>
            <a:ext cx="5505132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9EF52-728C-4FD3-ADD5-465941038B86}" type="datetimeFigureOut">
              <a:rPr lang="fr-FR" smtClean="0"/>
              <a:t>11/12/2024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54180-D172-4209-A17F-36370EC3B69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5598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5704" y="640080"/>
            <a:ext cx="5505132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256463" y="1382396"/>
            <a:ext cx="8641080" cy="6823075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5704" y="2880360"/>
            <a:ext cx="5505132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9EF52-728C-4FD3-ADD5-465941038B86}" type="datetimeFigureOut">
              <a:rPr lang="fr-FR" smtClean="0"/>
              <a:t>11/12/2024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54180-D172-4209-A17F-36370EC3B69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1359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3480" y="511176"/>
            <a:ext cx="1472184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3480" y="2555875"/>
            <a:ext cx="14721840" cy="60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73480" y="8898891"/>
            <a:ext cx="384048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C9EF52-728C-4FD3-ADD5-465941038B86}" type="datetimeFigureOut">
              <a:rPr lang="fr-FR" smtClean="0"/>
              <a:t>11/12/2024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54040" y="8898891"/>
            <a:ext cx="576072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054840" y="8898891"/>
            <a:ext cx="384048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654180-D172-4209-A17F-36370EC3B69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1056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1280160" rtl="0" eaLnBrk="1" latinLnBrk="0" hangingPunct="1">
        <a:lnSpc>
          <a:spcPct val="90000"/>
        </a:lnSpc>
        <a:spcBef>
          <a:spcPct val="0"/>
        </a:spcBef>
        <a:buNone/>
        <a:defRPr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3920" kern="1200">
          <a:solidFill>
            <a:schemeClr val="tx1"/>
          </a:solidFill>
          <a:latin typeface="+mn-lt"/>
          <a:ea typeface="+mn-ea"/>
          <a:cs typeface="+mn-cs"/>
        </a:defRPr>
      </a:lvl1pPr>
      <a:lvl2pPr marL="9601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 : coins arrondis 59">
            <a:extLst>
              <a:ext uri="{FF2B5EF4-FFF2-40B4-BE49-F238E27FC236}">
                <a16:creationId xmlns:a16="http://schemas.microsoft.com/office/drawing/2014/main" id="{EEC37ABF-92D1-DB2C-7ADA-0D18C8C502E5}"/>
              </a:ext>
            </a:extLst>
          </p:cNvPr>
          <p:cNvSpPr/>
          <p:nvPr/>
        </p:nvSpPr>
        <p:spPr>
          <a:xfrm>
            <a:off x="3298751" y="2132413"/>
            <a:ext cx="2431479" cy="5429176"/>
          </a:xfrm>
          <a:prstGeom prst="roundRect">
            <a:avLst/>
          </a:prstGeom>
          <a:solidFill>
            <a:schemeClr val="accent1">
              <a:alpha val="2745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360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4046ABA8-8CBC-AEAC-B218-0D0560F01F8B}"/>
              </a:ext>
            </a:extLst>
          </p:cNvPr>
          <p:cNvSpPr/>
          <p:nvPr/>
        </p:nvSpPr>
        <p:spPr>
          <a:xfrm>
            <a:off x="611515" y="2086012"/>
            <a:ext cx="2431479" cy="5429176"/>
          </a:xfrm>
          <a:prstGeom prst="roundRect">
            <a:avLst/>
          </a:prstGeom>
          <a:solidFill>
            <a:schemeClr val="accent1">
              <a:alpha val="2745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36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CE30996-279D-CF05-8C81-61C127E5712F}"/>
              </a:ext>
            </a:extLst>
          </p:cNvPr>
          <p:cNvSpPr txBox="1"/>
          <p:nvPr/>
        </p:nvSpPr>
        <p:spPr>
          <a:xfrm>
            <a:off x="1001839" y="144477"/>
            <a:ext cx="164275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>
                <a:solidFill>
                  <a:schemeClr val="bg1"/>
                </a:solidFill>
                <a:latin typeface="Montserrat ExtraBold" panose="00000900000000000000" pitchFamily="2" charset="0"/>
              </a:rPr>
              <a:t>SUJETS TRAITES LE 1 OCTOBRE  2024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877394FB-5ED8-0A02-C1CF-123A621EAE7E}"/>
              </a:ext>
            </a:extLst>
          </p:cNvPr>
          <p:cNvSpPr txBox="1"/>
          <p:nvPr/>
        </p:nvSpPr>
        <p:spPr>
          <a:xfrm>
            <a:off x="6525615" y="8189965"/>
            <a:ext cx="1149674" cy="5518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THIERRY </a:t>
            </a:r>
            <a:br>
              <a:rPr lang="fr-FR" sz="1493" b="1">
                <a:solidFill>
                  <a:schemeClr val="bg1"/>
                </a:solidFill>
                <a:latin typeface="Montserrat" pitchFamily="2" charset="77"/>
              </a:rPr>
            </a:br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FRAUDET</a:t>
            </a: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2DCB8113-1466-82C2-E048-D63D260D0CA2}"/>
              </a:ext>
            </a:extLst>
          </p:cNvPr>
          <p:cNvSpPr txBox="1"/>
          <p:nvPr/>
        </p:nvSpPr>
        <p:spPr>
          <a:xfrm>
            <a:off x="4149867" y="2225252"/>
            <a:ext cx="692818" cy="1126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6720" b="1">
                <a:solidFill>
                  <a:srgbClr val="CFE841"/>
                </a:solidFill>
                <a:latin typeface="Montserrat" pitchFamily="2" charset="77"/>
              </a:rPr>
              <a:t>2</a:t>
            </a: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E5AE0A8E-A3C3-31BF-5F1C-6640F6FC77B8}"/>
              </a:ext>
            </a:extLst>
          </p:cNvPr>
          <p:cNvSpPr txBox="1"/>
          <p:nvPr/>
        </p:nvSpPr>
        <p:spPr>
          <a:xfrm>
            <a:off x="4276306" y="2266293"/>
            <a:ext cx="476369" cy="1723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120" b="1">
                <a:solidFill>
                  <a:schemeClr val="bg1"/>
                </a:solidFill>
                <a:latin typeface="Montserrat" pitchFamily="2" charset="77"/>
              </a:rPr>
              <a:t>SUJET</a:t>
            </a:r>
          </a:p>
        </p:txBody>
      </p:sp>
      <p:sp>
        <p:nvSpPr>
          <p:cNvPr id="64" name="ZoneTexte 63">
            <a:extLst>
              <a:ext uri="{FF2B5EF4-FFF2-40B4-BE49-F238E27FC236}">
                <a16:creationId xmlns:a16="http://schemas.microsoft.com/office/drawing/2014/main" id="{1EA9D253-2168-8920-8944-2691A40A3394}"/>
              </a:ext>
            </a:extLst>
          </p:cNvPr>
          <p:cNvSpPr txBox="1"/>
          <p:nvPr/>
        </p:nvSpPr>
        <p:spPr>
          <a:xfrm>
            <a:off x="611515" y="3291833"/>
            <a:ext cx="24314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>
                <a:solidFill>
                  <a:srgbClr val="CFE841"/>
                </a:solidFill>
                <a:latin typeface="Montserrat" pitchFamily="2" charset="77"/>
              </a:rPr>
              <a:t>PLATEFORMISATION  API</a:t>
            </a:r>
          </a:p>
        </p:txBody>
      </p:sp>
      <p:sp>
        <p:nvSpPr>
          <p:cNvPr id="65" name="ZoneTexte 64">
            <a:extLst>
              <a:ext uri="{FF2B5EF4-FFF2-40B4-BE49-F238E27FC236}">
                <a16:creationId xmlns:a16="http://schemas.microsoft.com/office/drawing/2014/main" id="{4987CF38-4E3A-E83A-42F7-BBE2ED182F40}"/>
              </a:ext>
            </a:extLst>
          </p:cNvPr>
          <p:cNvSpPr txBox="1"/>
          <p:nvPr/>
        </p:nvSpPr>
        <p:spPr>
          <a:xfrm>
            <a:off x="558364" y="4119482"/>
            <a:ext cx="2485492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80" dirty="0">
                <a:solidFill>
                  <a:schemeClr val="bg1"/>
                </a:solidFill>
                <a:latin typeface="Montserrat" pitchFamily="2" charset="77"/>
              </a:rPr>
              <a:t>Comment réussir l’’API SATION? </a:t>
            </a:r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74181F9F-A8E0-BC5D-ADCC-47267512FD78}"/>
              </a:ext>
            </a:extLst>
          </p:cNvPr>
          <p:cNvSpPr txBox="1"/>
          <p:nvPr/>
        </p:nvSpPr>
        <p:spPr>
          <a:xfrm>
            <a:off x="3301670" y="3300912"/>
            <a:ext cx="2431479" cy="393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960" b="1">
                <a:solidFill>
                  <a:srgbClr val="CFE841"/>
                </a:solidFill>
                <a:latin typeface="Montserrat" pitchFamily="2" charset="77"/>
              </a:rPr>
              <a:t>DATA SPACE</a:t>
            </a:r>
          </a:p>
        </p:txBody>
      </p:sp>
      <p:sp>
        <p:nvSpPr>
          <p:cNvPr id="67" name="ZoneTexte 66">
            <a:extLst>
              <a:ext uri="{FF2B5EF4-FFF2-40B4-BE49-F238E27FC236}">
                <a16:creationId xmlns:a16="http://schemas.microsoft.com/office/drawing/2014/main" id="{5BE05B57-4E80-8E50-F122-7D2009315FBD}"/>
              </a:ext>
            </a:extLst>
          </p:cNvPr>
          <p:cNvSpPr txBox="1"/>
          <p:nvPr/>
        </p:nvSpPr>
        <p:spPr>
          <a:xfrm>
            <a:off x="3217929" y="4101609"/>
            <a:ext cx="2599939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700" b="1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algn="ctr"/>
            <a:r>
              <a:rPr lang="fr-FR" sz="1680" b="0"/>
              <a:t>Quelles sont les conditions de réussite d’un data </a:t>
            </a:r>
            <a:r>
              <a:rPr lang="fr-FR" sz="1680" b="0" err="1"/>
              <a:t>space</a:t>
            </a:r>
            <a:r>
              <a:rPr lang="fr-FR" sz="1680" b="0"/>
              <a:t> ?</a:t>
            </a:r>
          </a:p>
        </p:txBody>
      </p:sp>
      <p:sp>
        <p:nvSpPr>
          <p:cNvPr id="68" name="ZoneTexte 67">
            <a:extLst>
              <a:ext uri="{FF2B5EF4-FFF2-40B4-BE49-F238E27FC236}">
                <a16:creationId xmlns:a16="http://schemas.microsoft.com/office/drawing/2014/main" id="{78428195-2B9D-1F97-52A6-73713AF22A88}"/>
              </a:ext>
            </a:extLst>
          </p:cNvPr>
          <p:cNvSpPr txBox="1"/>
          <p:nvPr/>
        </p:nvSpPr>
        <p:spPr>
          <a:xfrm>
            <a:off x="1565803" y="2239095"/>
            <a:ext cx="522900" cy="1126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6720" b="1">
                <a:solidFill>
                  <a:srgbClr val="CFE841"/>
                </a:solidFill>
                <a:latin typeface="Montserrat" pitchFamily="2" charset="77"/>
              </a:rPr>
              <a:t>1</a:t>
            </a:r>
          </a:p>
        </p:txBody>
      </p:sp>
      <p:sp>
        <p:nvSpPr>
          <p:cNvPr id="69" name="ZoneTexte 68">
            <a:extLst>
              <a:ext uri="{FF2B5EF4-FFF2-40B4-BE49-F238E27FC236}">
                <a16:creationId xmlns:a16="http://schemas.microsoft.com/office/drawing/2014/main" id="{8918C1E7-DD28-6AC0-0A5B-694E01BEDF4E}"/>
              </a:ext>
            </a:extLst>
          </p:cNvPr>
          <p:cNvSpPr txBox="1"/>
          <p:nvPr/>
        </p:nvSpPr>
        <p:spPr>
          <a:xfrm>
            <a:off x="1589070" y="2280135"/>
            <a:ext cx="476369" cy="1723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120" b="1">
                <a:solidFill>
                  <a:schemeClr val="bg1"/>
                </a:solidFill>
                <a:latin typeface="Montserrat" pitchFamily="2" charset="77"/>
              </a:rPr>
              <a:t>SUJET</a:t>
            </a:r>
          </a:p>
        </p:txBody>
      </p:sp>
      <p:sp>
        <p:nvSpPr>
          <p:cNvPr id="70" name="Rectangle : coins arrondis 69">
            <a:extLst>
              <a:ext uri="{FF2B5EF4-FFF2-40B4-BE49-F238E27FC236}">
                <a16:creationId xmlns:a16="http://schemas.microsoft.com/office/drawing/2014/main" id="{16DB4A62-E6BA-7618-DDE4-11887237D0C7}"/>
              </a:ext>
            </a:extLst>
          </p:cNvPr>
          <p:cNvSpPr/>
          <p:nvPr/>
        </p:nvSpPr>
        <p:spPr>
          <a:xfrm>
            <a:off x="5930433" y="2138049"/>
            <a:ext cx="2431479" cy="5429176"/>
          </a:xfrm>
          <a:prstGeom prst="roundRect">
            <a:avLst/>
          </a:prstGeom>
          <a:solidFill>
            <a:schemeClr val="accent1">
              <a:alpha val="2745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360"/>
          </a:p>
        </p:txBody>
      </p:sp>
      <p:sp>
        <p:nvSpPr>
          <p:cNvPr id="73" name="ZoneTexte 72">
            <a:extLst>
              <a:ext uri="{FF2B5EF4-FFF2-40B4-BE49-F238E27FC236}">
                <a16:creationId xmlns:a16="http://schemas.microsoft.com/office/drawing/2014/main" id="{7FF07841-76B2-869B-A1F5-A41FE14CB3CA}"/>
              </a:ext>
            </a:extLst>
          </p:cNvPr>
          <p:cNvSpPr txBox="1"/>
          <p:nvPr/>
        </p:nvSpPr>
        <p:spPr>
          <a:xfrm>
            <a:off x="6780746" y="2230887"/>
            <a:ext cx="694421" cy="1126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6720" b="1">
                <a:solidFill>
                  <a:srgbClr val="CFE841"/>
                </a:solidFill>
                <a:latin typeface="Montserrat" pitchFamily="2" charset="77"/>
              </a:rPr>
              <a:t>3</a:t>
            </a:r>
          </a:p>
        </p:txBody>
      </p:sp>
      <p:sp>
        <p:nvSpPr>
          <p:cNvPr id="74" name="ZoneTexte 73">
            <a:extLst>
              <a:ext uri="{FF2B5EF4-FFF2-40B4-BE49-F238E27FC236}">
                <a16:creationId xmlns:a16="http://schemas.microsoft.com/office/drawing/2014/main" id="{560F2C46-F8AE-EFE3-1081-5E53CCDCACA0}"/>
              </a:ext>
            </a:extLst>
          </p:cNvPr>
          <p:cNvSpPr txBox="1"/>
          <p:nvPr/>
        </p:nvSpPr>
        <p:spPr>
          <a:xfrm>
            <a:off x="6907988" y="2271929"/>
            <a:ext cx="476369" cy="1723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120" b="1">
                <a:solidFill>
                  <a:schemeClr val="bg1"/>
                </a:solidFill>
                <a:latin typeface="Montserrat" pitchFamily="2" charset="77"/>
              </a:rPr>
              <a:t>SUJET</a:t>
            </a:r>
          </a:p>
        </p:txBody>
      </p:sp>
      <p:sp>
        <p:nvSpPr>
          <p:cNvPr id="75" name="ZoneTexte 74">
            <a:extLst>
              <a:ext uri="{FF2B5EF4-FFF2-40B4-BE49-F238E27FC236}">
                <a16:creationId xmlns:a16="http://schemas.microsoft.com/office/drawing/2014/main" id="{FEDF1988-0E46-E097-56AA-ADC44841CA09}"/>
              </a:ext>
            </a:extLst>
          </p:cNvPr>
          <p:cNvSpPr txBox="1"/>
          <p:nvPr/>
        </p:nvSpPr>
        <p:spPr>
          <a:xfrm>
            <a:off x="5933350" y="3306548"/>
            <a:ext cx="2431479" cy="393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960" b="1">
                <a:solidFill>
                  <a:srgbClr val="CFE841"/>
                </a:solidFill>
                <a:latin typeface="Montserrat" pitchFamily="2" charset="77"/>
              </a:rPr>
              <a:t>GENERATIVE IA</a:t>
            </a:r>
          </a:p>
        </p:txBody>
      </p:sp>
      <p:sp>
        <p:nvSpPr>
          <p:cNvPr id="76" name="ZoneTexte 75">
            <a:extLst>
              <a:ext uri="{FF2B5EF4-FFF2-40B4-BE49-F238E27FC236}">
                <a16:creationId xmlns:a16="http://schemas.microsoft.com/office/drawing/2014/main" id="{BBA45085-DC31-7096-F88A-2CAA7E554F38}"/>
              </a:ext>
            </a:extLst>
          </p:cNvPr>
          <p:cNvSpPr txBox="1"/>
          <p:nvPr/>
        </p:nvSpPr>
        <p:spPr>
          <a:xfrm>
            <a:off x="5933394" y="4101610"/>
            <a:ext cx="2334116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706837">
              <a:defRPr/>
            </a:pPr>
            <a:r>
              <a:rPr lang="fr-FR" sz="1680">
                <a:solidFill>
                  <a:schemeClr val="bg1"/>
                </a:solidFill>
                <a:latin typeface="Montserrat" pitchFamily="2" charset="77"/>
              </a:rPr>
              <a:t>Comment Exploiter l’IA pour faire de l’architecture autrement?</a:t>
            </a:r>
          </a:p>
        </p:txBody>
      </p:sp>
      <p:sp>
        <p:nvSpPr>
          <p:cNvPr id="83" name="Rectangle : coins arrondis 82">
            <a:extLst>
              <a:ext uri="{FF2B5EF4-FFF2-40B4-BE49-F238E27FC236}">
                <a16:creationId xmlns:a16="http://schemas.microsoft.com/office/drawing/2014/main" id="{87131847-0B9C-94BC-F579-A3E8C87341C1}"/>
              </a:ext>
            </a:extLst>
          </p:cNvPr>
          <p:cNvSpPr/>
          <p:nvPr/>
        </p:nvSpPr>
        <p:spPr>
          <a:xfrm>
            <a:off x="8543699" y="2132413"/>
            <a:ext cx="2431479" cy="5429176"/>
          </a:xfrm>
          <a:prstGeom prst="roundRect">
            <a:avLst/>
          </a:prstGeom>
          <a:solidFill>
            <a:schemeClr val="accent1">
              <a:alpha val="2745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360"/>
          </a:p>
        </p:txBody>
      </p:sp>
      <p:sp>
        <p:nvSpPr>
          <p:cNvPr id="85" name="ZoneTexte 84">
            <a:extLst>
              <a:ext uri="{FF2B5EF4-FFF2-40B4-BE49-F238E27FC236}">
                <a16:creationId xmlns:a16="http://schemas.microsoft.com/office/drawing/2014/main" id="{03134B98-68E5-3584-9C20-042020C57E23}"/>
              </a:ext>
            </a:extLst>
          </p:cNvPr>
          <p:cNvSpPr txBox="1"/>
          <p:nvPr/>
        </p:nvSpPr>
        <p:spPr>
          <a:xfrm>
            <a:off x="3960985" y="8189965"/>
            <a:ext cx="1207382" cy="5518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FREDERIC</a:t>
            </a:r>
          </a:p>
          <a:p>
            <a:pPr algn="ctr"/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LE</a:t>
            </a:r>
          </a:p>
        </p:txBody>
      </p:sp>
      <p:sp>
        <p:nvSpPr>
          <p:cNvPr id="86" name="ZoneTexte 85">
            <a:extLst>
              <a:ext uri="{FF2B5EF4-FFF2-40B4-BE49-F238E27FC236}">
                <a16:creationId xmlns:a16="http://schemas.microsoft.com/office/drawing/2014/main" id="{0763C402-7254-4FDC-B49F-48EF011EC523}"/>
              </a:ext>
            </a:extLst>
          </p:cNvPr>
          <p:cNvSpPr txBox="1"/>
          <p:nvPr/>
        </p:nvSpPr>
        <p:spPr>
          <a:xfrm>
            <a:off x="9352336" y="2225252"/>
            <a:ext cx="777777" cy="1126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6720" b="1">
                <a:solidFill>
                  <a:srgbClr val="CFE841"/>
                </a:solidFill>
                <a:latin typeface="Montserrat" pitchFamily="2" charset="77"/>
              </a:rPr>
              <a:t>4</a:t>
            </a:r>
          </a:p>
        </p:txBody>
      </p:sp>
      <p:sp>
        <p:nvSpPr>
          <p:cNvPr id="87" name="ZoneTexte 86">
            <a:extLst>
              <a:ext uri="{FF2B5EF4-FFF2-40B4-BE49-F238E27FC236}">
                <a16:creationId xmlns:a16="http://schemas.microsoft.com/office/drawing/2014/main" id="{644FB37B-D375-9EAE-72EF-21EA139FD618}"/>
              </a:ext>
            </a:extLst>
          </p:cNvPr>
          <p:cNvSpPr txBox="1"/>
          <p:nvPr/>
        </p:nvSpPr>
        <p:spPr>
          <a:xfrm>
            <a:off x="9521254" y="2266293"/>
            <a:ext cx="476369" cy="1723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120" b="1">
                <a:solidFill>
                  <a:schemeClr val="bg1"/>
                </a:solidFill>
                <a:latin typeface="Montserrat" pitchFamily="2" charset="77"/>
              </a:rPr>
              <a:t>SUJET</a:t>
            </a:r>
          </a:p>
        </p:txBody>
      </p:sp>
      <p:sp>
        <p:nvSpPr>
          <p:cNvPr id="88" name="ZoneTexte 87">
            <a:extLst>
              <a:ext uri="{FF2B5EF4-FFF2-40B4-BE49-F238E27FC236}">
                <a16:creationId xmlns:a16="http://schemas.microsoft.com/office/drawing/2014/main" id="{06B66BAF-AA64-A111-59BF-0DB27C30C6B7}"/>
              </a:ext>
            </a:extLst>
          </p:cNvPr>
          <p:cNvSpPr txBox="1"/>
          <p:nvPr/>
        </p:nvSpPr>
        <p:spPr>
          <a:xfrm>
            <a:off x="8399957" y="3336596"/>
            <a:ext cx="2718960" cy="393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960" b="1">
                <a:solidFill>
                  <a:srgbClr val="CFE841"/>
                </a:solidFill>
                <a:latin typeface="Montserrat" pitchFamily="2" charset="77"/>
              </a:rPr>
              <a:t>ARCHI FOR FLOW</a:t>
            </a:r>
          </a:p>
        </p:txBody>
      </p:sp>
      <p:sp>
        <p:nvSpPr>
          <p:cNvPr id="89" name="ZoneTexte 88">
            <a:extLst>
              <a:ext uri="{FF2B5EF4-FFF2-40B4-BE49-F238E27FC236}">
                <a16:creationId xmlns:a16="http://schemas.microsoft.com/office/drawing/2014/main" id="{733EE7C7-7382-D8A6-B244-13563AE57EB5}"/>
              </a:ext>
            </a:extLst>
          </p:cNvPr>
          <p:cNvSpPr txBox="1"/>
          <p:nvPr/>
        </p:nvSpPr>
        <p:spPr>
          <a:xfrm>
            <a:off x="8503517" y="4165649"/>
            <a:ext cx="2431479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706837">
              <a:defRPr/>
            </a:pPr>
            <a:r>
              <a:rPr lang="fr-FR" sz="1680" dirty="0">
                <a:solidFill>
                  <a:schemeClr val="bg1"/>
                </a:solidFill>
                <a:latin typeface="Montserrat" pitchFamily="2" charset="77"/>
              </a:rPr>
              <a:t>Mettre en œuvre des techniques d’architecture for flow</a:t>
            </a:r>
          </a:p>
        </p:txBody>
      </p:sp>
      <p:sp>
        <p:nvSpPr>
          <p:cNvPr id="90" name="Rectangle : coins arrondis 89">
            <a:extLst>
              <a:ext uri="{FF2B5EF4-FFF2-40B4-BE49-F238E27FC236}">
                <a16:creationId xmlns:a16="http://schemas.microsoft.com/office/drawing/2014/main" id="{ADD470F4-5201-36C5-820F-FADF78579991}"/>
              </a:ext>
            </a:extLst>
          </p:cNvPr>
          <p:cNvSpPr/>
          <p:nvPr/>
        </p:nvSpPr>
        <p:spPr>
          <a:xfrm>
            <a:off x="11150114" y="2174432"/>
            <a:ext cx="2431479" cy="5429176"/>
          </a:xfrm>
          <a:prstGeom prst="roundRect">
            <a:avLst/>
          </a:prstGeom>
          <a:solidFill>
            <a:schemeClr val="accent1">
              <a:alpha val="2745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360"/>
          </a:p>
        </p:txBody>
      </p:sp>
      <p:sp>
        <p:nvSpPr>
          <p:cNvPr id="93" name="ZoneTexte 92">
            <a:extLst>
              <a:ext uri="{FF2B5EF4-FFF2-40B4-BE49-F238E27FC236}">
                <a16:creationId xmlns:a16="http://schemas.microsoft.com/office/drawing/2014/main" id="{2D0DC2E1-AA98-1440-B88F-C004D68252F5}"/>
              </a:ext>
            </a:extLst>
          </p:cNvPr>
          <p:cNvSpPr txBox="1"/>
          <p:nvPr/>
        </p:nvSpPr>
        <p:spPr>
          <a:xfrm>
            <a:off x="11998825" y="2267271"/>
            <a:ext cx="697627" cy="1126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6720" b="1">
                <a:solidFill>
                  <a:srgbClr val="CFE841"/>
                </a:solidFill>
                <a:latin typeface="Montserrat" pitchFamily="2" charset="77"/>
              </a:rPr>
              <a:t>5</a:t>
            </a:r>
          </a:p>
        </p:txBody>
      </p:sp>
      <p:sp>
        <p:nvSpPr>
          <p:cNvPr id="94" name="ZoneTexte 93">
            <a:extLst>
              <a:ext uri="{FF2B5EF4-FFF2-40B4-BE49-F238E27FC236}">
                <a16:creationId xmlns:a16="http://schemas.microsoft.com/office/drawing/2014/main" id="{FEF22BDC-08C2-9534-2D1A-8F94FF77F6C9}"/>
              </a:ext>
            </a:extLst>
          </p:cNvPr>
          <p:cNvSpPr txBox="1"/>
          <p:nvPr/>
        </p:nvSpPr>
        <p:spPr>
          <a:xfrm>
            <a:off x="12127669" y="2308311"/>
            <a:ext cx="476369" cy="1723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120" b="1">
                <a:solidFill>
                  <a:schemeClr val="bg1"/>
                </a:solidFill>
                <a:latin typeface="Montserrat" pitchFamily="2" charset="77"/>
              </a:rPr>
              <a:t>SUJET</a:t>
            </a:r>
          </a:p>
        </p:txBody>
      </p:sp>
      <p:sp>
        <p:nvSpPr>
          <p:cNvPr id="95" name="ZoneTexte 94">
            <a:extLst>
              <a:ext uri="{FF2B5EF4-FFF2-40B4-BE49-F238E27FC236}">
                <a16:creationId xmlns:a16="http://schemas.microsoft.com/office/drawing/2014/main" id="{4C04895C-2AED-0FD6-C828-FB0C2A7C91EE}"/>
              </a:ext>
            </a:extLst>
          </p:cNvPr>
          <p:cNvSpPr txBox="1"/>
          <p:nvPr/>
        </p:nvSpPr>
        <p:spPr>
          <a:xfrm>
            <a:off x="11153031" y="3342932"/>
            <a:ext cx="2431479" cy="695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960" b="1">
                <a:solidFill>
                  <a:srgbClr val="CFE841"/>
                </a:solidFill>
                <a:latin typeface="Montserrat" pitchFamily="2" charset="77"/>
              </a:rPr>
              <a:t>FACING COMPLEXITY</a:t>
            </a:r>
          </a:p>
        </p:txBody>
      </p:sp>
      <p:sp>
        <p:nvSpPr>
          <p:cNvPr id="96" name="ZoneTexte 95">
            <a:extLst>
              <a:ext uri="{FF2B5EF4-FFF2-40B4-BE49-F238E27FC236}">
                <a16:creationId xmlns:a16="http://schemas.microsoft.com/office/drawing/2014/main" id="{75118A34-7899-90E3-8440-E5AF83201C0F}"/>
              </a:ext>
            </a:extLst>
          </p:cNvPr>
          <p:cNvSpPr txBox="1"/>
          <p:nvPr/>
        </p:nvSpPr>
        <p:spPr>
          <a:xfrm>
            <a:off x="10982606" y="4158851"/>
            <a:ext cx="2696735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 b="1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algn="ctr"/>
            <a:r>
              <a:rPr lang="fr-FR" sz="1680" b="0"/>
              <a:t>Comment appréhender la complexité ?</a:t>
            </a:r>
          </a:p>
        </p:txBody>
      </p:sp>
      <p:sp>
        <p:nvSpPr>
          <p:cNvPr id="97" name="Rectangle : coins arrondis 96">
            <a:extLst>
              <a:ext uri="{FF2B5EF4-FFF2-40B4-BE49-F238E27FC236}">
                <a16:creationId xmlns:a16="http://schemas.microsoft.com/office/drawing/2014/main" id="{C2E354EA-C7E7-4E69-3735-41AF9FB66B87}"/>
              </a:ext>
            </a:extLst>
          </p:cNvPr>
          <p:cNvSpPr/>
          <p:nvPr/>
        </p:nvSpPr>
        <p:spPr>
          <a:xfrm>
            <a:off x="13767133" y="2174432"/>
            <a:ext cx="2431479" cy="5429176"/>
          </a:xfrm>
          <a:prstGeom prst="roundRect">
            <a:avLst/>
          </a:prstGeom>
          <a:solidFill>
            <a:schemeClr val="accent1">
              <a:alpha val="2745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360"/>
          </a:p>
        </p:txBody>
      </p:sp>
      <p:sp>
        <p:nvSpPr>
          <p:cNvPr id="100" name="ZoneTexte 99">
            <a:extLst>
              <a:ext uri="{FF2B5EF4-FFF2-40B4-BE49-F238E27FC236}">
                <a16:creationId xmlns:a16="http://schemas.microsoft.com/office/drawing/2014/main" id="{CCA21DF5-9D58-7539-47A0-206543D828F7}"/>
              </a:ext>
            </a:extLst>
          </p:cNvPr>
          <p:cNvSpPr txBox="1"/>
          <p:nvPr/>
        </p:nvSpPr>
        <p:spPr>
          <a:xfrm>
            <a:off x="14598209" y="2267271"/>
            <a:ext cx="732893" cy="1126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6720" b="1">
                <a:solidFill>
                  <a:srgbClr val="CFE841"/>
                </a:solidFill>
                <a:latin typeface="Montserrat" pitchFamily="2" charset="77"/>
              </a:rPr>
              <a:t>6</a:t>
            </a:r>
          </a:p>
        </p:txBody>
      </p:sp>
      <p:sp>
        <p:nvSpPr>
          <p:cNvPr id="101" name="ZoneTexte 100">
            <a:extLst>
              <a:ext uri="{FF2B5EF4-FFF2-40B4-BE49-F238E27FC236}">
                <a16:creationId xmlns:a16="http://schemas.microsoft.com/office/drawing/2014/main" id="{00332115-EA2D-D781-2E1E-E43278A68747}"/>
              </a:ext>
            </a:extLst>
          </p:cNvPr>
          <p:cNvSpPr txBox="1"/>
          <p:nvPr/>
        </p:nvSpPr>
        <p:spPr>
          <a:xfrm>
            <a:off x="14744688" y="2308311"/>
            <a:ext cx="476369" cy="1723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120" b="1">
                <a:solidFill>
                  <a:schemeClr val="bg1"/>
                </a:solidFill>
                <a:latin typeface="Montserrat" pitchFamily="2" charset="77"/>
              </a:rPr>
              <a:t>SUJET</a:t>
            </a:r>
          </a:p>
        </p:txBody>
      </p:sp>
      <p:sp>
        <p:nvSpPr>
          <p:cNvPr id="102" name="ZoneTexte 101">
            <a:extLst>
              <a:ext uri="{FF2B5EF4-FFF2-40B4-BE49-F238E27FC236}">
                <a16:creationId xmlns:a16="http://schemas.microsoft.com/office/drawing/2014/main" id="{D7AC8872-F076-0BA4-9948-B55F924DD289}"/>
              </a:ext>
            </a:extLst>
          </p:cNvPr>
          <p:cNvSpPr txBox="1"/>
          <p:nvPr/>
        </p:nvSpPr>
        <p:spPr>
          <a:xfrm>
            <a:off x="13770050" y="3342931"/>
            <a:ext cx="2431479" cy="393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960" b="1">
                <a:solidFill>
                  <a:srgbClr val="CFE841"/>
                </a:solidFill>
                <a:latin typeface="Montserrat" pitchFamily="2" charset="77"/>
              </a:rPr>
              <a:t>SRE - OPS</a:t>
            </a:r>
          </a:p>
        </p:txBody>
      </p:sp>
      <p:sp>
        <p:nvSpPr>
          <p:cNvPr id="103" name="ZoneTexte 102">
            <a:extLst>
              <a:ext uri="{FF2B5EF4-FFF2-40B4-BE49-F238E27FC236}">
                <a16:creationId xmlns:a16="http://schemas.microsoft.com/office/drawing/2014/main" id="{B16CF52C-F521-BBB0-56C7-2428D1BC39B6}"/>
              </a:ext>
            </a:extLst>
          </p:cNvPr>
          <p:cNvSpPr txBox="1"/>
          <p:nvPr/>
        </p:nvSpPr>
        <p:spPr>
          <a:xfrm>
            <a:off x="13737126" y="4173802"/>
            <a:ext cx="2611183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 marR="0" lv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r>
              <a:rPr lang="fr-FR" sz="1680"/>
              <a:t>Quel est le rôle des architectes dans le déploiement de SRE ?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643C746-2077-65B6-7FE4-3DEE87477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45856" y="10751253"/>
            <a:ext cx="1522944" cy="497779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DD10BF0B-FD0E-278F-6982-03135D0587B3}"/>
              </a:ext>
            </a:extLst>
          </p:cNvPr>
          <p:cNvSpPr txBox="1"/>
          <p:nvPr/>
        </p:nvSpPr>
        <p:spPr>
          <a:xfrm>
            <a:off x="14323609" y="8189965"/>
            <a:ext cx="1438214" cy="5518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GUILLAUME </a:t>
            </a:r>
          </a:p>
          <a:p>
            <a:pPr algn="ctr"/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SERRE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E70E1CA-67A2-80A6-0AF0-19E8F258037D}"/>
              </a:ext>
            </a:extLst>
          </p:cNvPr>
          <p:cNvSpPr txBox="1"/>
          <p:nvPr/>
        </p:nvSpPr>
        <p:spPr>
          <a:xfrm>
            <a:off x="1125863" y="8189965"/>
            <a:ext cx="1088760" cy="5518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NICOLAS</a:t>
            </a:r>
          </a:p>
          <a:p>
            <a:pPr algn="ctr"/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CLOUTE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8D2F922-7096-9E30-5903-F4421096BF60}"/>
              </a:ext>
            </a:extLst>
          </p:cNvPr>
          <p:cNvSpPr txBox="1"/>
          <p:nvPr/>
        </p:nvSpPr>
        <p:spPr>
          <a:xfrm>
            <a:off x="11658450" y="8189965"/>
            <a:ext cx="1564851" cy="5518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CHRISTOPHE </a:t>
            </a:r>
          </a:p>
          <a:p>
            <a:pPr algn="ctr"/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BAIXAS</a:t>
            </a:r>
          </a:p>
        </p:txBody>
      </p:sp>
      <p:pic>
        <p:nvPicPr>
          <p:cNvPr id="7" name="Image 6" descr="Une image contenant Visage humain, personne, Front, Menton&#10;&#10;Description générée automatiquement">
            <a:extLst>
              <a:ext uri="{FF2B5EF4-FFF2-40B4-BE49-F238E27FC236}">
                <a16:creationId xmlns:a16="http://schemas.microsoft.com/office/drawing/2014/main" id="{B026A2CA-4594-2EC5-8880-F142DFA71B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66533" y="6700787"/>
            <a:ext cx="1343025" cy="1333500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5BC2F91B-A149-35BC-1727-3A98CE3E8D42}"/>
              </a:ext>
            </a:extLst>
          </p:cNvPr>
          <p:cNvSpPr/>
          <p:nvPr/>
        </p:nvSpPr>
        <p:spPr>
          <a:xfrm>
            <a:off x="9164777" y="6700787"/>
            <a:ext cx="1323485" cy="1323485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36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6E5423E2-CE22-0D44-77F6-7D6E48C0359C}"/>
              </a:ext>
            </a:extLst>
          </p:cNvPr>
          <p:cNvSpPr txBox="1"/>
          <p:nvPr/>
        </p:nvSpPr>
        <p:spPr>
          <a:xfrm>
            <a:off x="9283637" y="8189965"/>
            <a:ext cx="998991" cy="5518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OLIVIER</a:t>
            </a:r>
          </a:p>
          <a:p>
            <a:pPr algn="ctr"/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JAUZE</a:t>
            </a:r>
          </a:p>
        </p:txBody>
      </p:sp>
      <p:sp>
        <p:nvSpPr>
          <p:cNvPr id="40" name="Ellipse 39">
            <a:extLst>
              <a:ext uri="{FF2B5EF4-FFF2-40B4-BE49-F238E27FC236}">
                <a16:creationId xmlns:a16="http://schemas.microsoft.com/office/drawing/2014/main" id="{AA585373-007A-2446-44BB-341514717E42}"/>
              </a:ext>
            </a:extLst>
          </p:cNvPr>
          <p:cNvSpPr/>
          <p:nvPr/>
        </p:nvSpPr>
        <p:spPr>
          <a:xfrm>
            <a:off x="6444115" y="6700787"/>
            <a:ext cx="1323485" cy="1323485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360"/>
          </a:p>
        </p:txBody>
      </p:sp>
      <p:sp>
        <p:nvSpPr>
          <p:cNvPr id="84" name="Ellipse 83">
            <a:extLst>
              <a:ext uri="{FF2B5EF4-FFF2-40B4-BE49-F238E27FC236}">
                <a16:creationId xmlns:a16="http://schemas.microsoft.com/office/drawing/2014/main" id="{0115C84F-6492-45DB-22D9-2D9616196E20}"/>
              </a:ext>
            </a:extLst>
          </p:cNvPr>
          <p:cNvSpPr/>
          <p:nvPr/>
        </p:nvSpPr>
        <p:spPr>
          <a:xfrm>
            <a:off x="3843087" y="6700787"/>
            <a:ext cx="1323485" cy="1323485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360"/>
          </a:p>
        </p:txBody>
      </p:sp>
    </p:spTree>
    <p:extLst>
      <p:ext uri="{BB962C8B-B14F-4D97-AF65-F5344CB8AC3E}">
        <p14:creationId xmlns:p14="http://schemas.microsoft.com/office/powerpoint/2010/main" val="2319382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Rectangle : coins arrondis 1028">
            <a:extLst>
              <a:ext uri="{FF2B5EF4-FFF2-40B4-BE49-F238E27FC236}">
                <a16:creationId xmlns:a16="http://schemas.microsoft.com/office/drawing/2014/main" id="{CB70D09B-554B-E986-9890-5C4A9D5A4F9D}"/>
              </a:ext>
            </a:extLst>
          </p:cNvPr>
          <p:cNvSpPr/>
          <p:nvPr/>
        </p:nvSpPr>
        <p:spPr>
          <a:xfrm>
            <a:off x="323807" y="213290"/>
            <a:ext cx="16441242" cy="1384513"/>
          </a:xfrm>
          <a:prstGeom prst="roundRect">
            <a:avLst>
              <a:gd name="adj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030" name="Rectangle : coins arrondis 1029">
            <a:extLst>
              <a:ext uri="{FF2B5EF4-FFF2-40B4-BE49-F238E27FC236}">
                <a16:creationId xmlns:a16="http://schemas.microsoft.com/office/drawing/2014/main" id="{F9D9EA4B-B8C8-425B-A40B-C8C8E9669BB7}"/>
              </a:ext>
            </a:extLst>
          </p:cNvPr>
          <p:cNvSpPr/>
          <p:nvPr/>
        </p:nvSpPr>
        <p:spPr>
          <a:xfrm>
            <a:off x="887828" y="345475"/>
            <a:ext cx="14747664" cy="1119359"/>
          </a:xfrm>
          <a:prstGeom prst="roundRect">
            <a:avLst/>
          </a:prstGeom>
          <a:solidFill>
            <a:schemeClr val="accent1">
              <a:alpha val="2745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>
                <a:solidFill>
                  <a:schemeClr val="bg1"/>
                </a:solidFill>
                <a:latin typeface="Montserrat"/>
              </a:rPr>
              <a:t>Comment exploiter l’IA pour faire de </a:t>
            </a:r>
          </a:p>
          <a:p>
            <a:pPr algn="ctr"/>
            <a:r>
              <a:rPr lang="fr-FR" sz="2800" b="1" dirty="0">
                <a:solidFill>
                  <a:schemeClr val="bg1"/>
                </a:solidFill>
                <a:latin typeface="Montserrat"/>
              </a:rPr>
              <a:t>l’architecture autrement ?</a:t>
            </a:r>
          </a:p>
        </p:txBody>
      </p:sp>
      <p:sp>
        <p:nvSpPr>
          <p:cNvPr id="1031" name="ZoneTexte 1030">
            <a:extLst>
              <a:ext uri="{FF2B5EF4-FFF2-40B4-BE49-F238E27FC236}">
                <a16:creationId xmlns:a16="http://schemas.microsoft.com/office/drawing/2014/main" id="{81190441-45DA-E346-731C-0D56DEF04D9A}"/>
              </a:ext>
            </a:extLst>
          </p:cNvPr>
          <p:cNvSpPr txBox="1"/>
          <p:nvPr/>
        </p:nvSpPr>
        <p:spPr>
          <a:xfrm>
            <a:off x="1481938" y="334985"/>
            <a:ext cx="548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800" b="1" dirty="0">
                <a:solidFill>
                  <a:srgbClr val="CFE841"/>
                </a:solidFill>
                <a:latin typeface="Montserrat" pitchFamily="2" charset="77"/>
              </a:rPr>
              <a:t>3</a:t>
            </a:r>
          </a:p>
        </p:txBody>
      </p:sp>
      <p:sp>
        <p:nvSpPr>
          <p:cNvPr id="1032" name="ZoneTexte 1031">
            <a:extLst>
              <a:ext uri="{FF2B5EF4-FFF2-40B4-BE49-F238E27FC236}">
                <a16:creationId xmlns:a16="http://schemas.microsoft.com/office/drawing/2014/main" id="{F7FD1B18-E162-CCC5-50BD-6138CA026AC4}"/>
              </a:ext>
            </a:extLst>
          </p:cNvPr>
          <p:cNvSpPr txBox="1"/>
          <p:nvPr/>
        </p:nvSpPr>
        <p:spPr>
          <a:xfrm>
            <a:off x="1586080" y="378060"/>
            <a:ext cx="340264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800" b="1" dirty="0">
                <a:solidFill>
                  <a:schemeClr val="bg1"/>
                </a:solidFill>
                <a:latin typeface="Montserrat" pitchFamily="2" charset="77"/>
              </a:rPr>
              <a:t>DEFI</a:t>
            </a:r>
          </a:p>
        </p:txBody>
      </p:sp>
      <p:sp>
        <p:nvSpPr>
          <p:cNvPr id="1033" name="ZoneTexte 1032">
            <a:extLst>
              <a:ext uri="{FF2B5EF4-FFF2-40B4-BE49-F238E27FC236}">
                <a16:creationId xmlns:a16="http://schemas.microsoft.com/office/drawing/2014/main" id="{A4E3D6A4-E8B7-400F-47EF-D00F90ACD79F}"/>
              </a:ext>
            </a:extLst>
          </p:cNvPr>
          <p:cNvSpPr txBox="1"/>
          <p:nvPr/>
        </p:nvSpPr>
        <p:spPr>
          <a:xfrm>
            <a:off x="829352" y="960785"/>
            <a:ext cx="1972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b="1" dirty="0">
                <a:solidFill>
                  <a:srgbClr val="CFE841"/>
                </a:solidFill>
                <a:latin typeface="Montserrat"/>
              </a:rPr>
              <a:t>GENERATIVE </a:t>
            </a:r>
          </a:p>
          <a:p>
            <a:pPr algn="ctr"/>
            <a:r>
              <a:rPr lang="fr-FR" sz="1400" b="1" dirty="0">
                <a:solidFill>
                  <a:srgbClr val="CFE841"/>
                </a:solidFill>
                <a:latin typeface="Montserrat"/>
              </a:rPr>
              <a:t>IA</a:t>
            </a:r>
            <a:endParaRPr lang="fr-FR" sz="1400" dirty="0"/>
          </a:p>
        </p:txBody>
      </p:sp>
      <p:sp>
        <p:nvSpPr>
          <p:cNvPr id="1034" name="Rectangle : coins arrondis 1033">
            <a:extLst>
              <a:ext uri="{FF2B5EF4-FFF2-40B4-BE49-F238E27FC236}">
                <a16:creationId xmlns:a16="http://schemas.microsoft.com/office/drawing/2014/main" id="{58627241-1518-CA28-07DE-7815DF9ED454}"/>
              </a:ext>
            </a:extLst>
          </p:cNvPr>
          <p:cNvSpPr>
            <a:spLocks/>
          </p:cNvSpPr>
          <p:nvPr/>
        </p:nvSpPr>
        <p:spPr>
          <a:xfrm>
            <a:off x="303750" y="1758248"/>
            <a:ext cx="6474007" cy="7629662"/>
          </a:xfrm>
          <a:prstGeom prst="roundRect">
            <a:avLst>
              <a:gd name="adj" fmla="val 3336"/>
            </a:avLst>
          </a:prstGeom>
          <a:solidFill>
            <a:schemeClr val="bg1">
              <a:lumMod val="65000"/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035" name="ZoneTexte 1034">
            <a:extLst>
              <a:ext uri="{FF2B5EF4-FFF2-40B4-BE49-F238E27FC236}">
                <a16:creationId xmlns:a16="http://schemas.microsoft.com/office/drawing/2014/main" id="{56B7D9E0-AB37-30EC-7BE4-27CBBAF9E075}"/>
              </a:ext>
            </a:extLst>
          </p:cNvPr>
          <p:cNvSpPr txBox="1"/>
          <p:nvPr/>
        </p:nvSpPr>
        <p:spPr>
          <a:xfrm>
            <a:off x="2953916" y="1999415"/>
            <a:ext cx="1100238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67">
                <a:solidFill>
                  <a:schemeClr val="tx2"/>
                </a:solidFill>
                <a:latin typeface="Gotham Rounded Bold" panose="02000000000000000000" pitchFamily="50" charset="0"/>
              </a:rPr>
              <a:t>IDEES CLEFS</a:t>
            </a:r>
          </a:p>
        </p:txBody>
      </p:sp>
      <p:cxnSp>
        <p:nvCxnSpPr>
          <p:cNvPr id="1037" name="Connecteur droit 1036">
            <a:extLst>
              <a:ext uri="{FF2B5EF4-FFF2-40B4-BE49-F238E27FC236}">
                <a16:creationId xmlns:a16="http://schemas.microsoft.com/office/drawing/2014/main" id="{AF0C4FB9-7B9C-1E19-A965-564E59AB5EFC}"/>
              </a:ext>
            </a:extLst>
          </p:cNvPr>
          <p:cNvCxnSpPr>
            <a:cxnSpLocks/>
          </p:cNvCxnSpPr>
          <p:nvPr/>
        </p:nvCxnSpPr>
        <p:spPr>
          <a:xfrm>
            <a:off x="2246007" y="2374394"/>
            <a:ext cx="2516056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 descr="Une image contenant jaune, clipart&#10;&#10;Description générée automatiquement">
            <a:extLst>
              <a:ext uri="{FF2B5EF4-FFF2-40B4-BE49-F238E27FC236}">
                <a16:creationId xmlns:a16="http://schemas.microsoft.com/office/drawing/2014/main" id="{24868FD6-7989-1F64-A1E3-241DA1EC8E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0705" y="553051"/>
            <a:ext cx="564169" cy="704205"/>
          </a:xfrm>
          <a:prstGeom prst="round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0BA69D65-220B-B13E-4C6F-571683E96623}"/>
              </a:ext>
            </a:extLst>
          </p:cNvPr>
          <p:cNvSpPr txBox="1"/>
          <p:nvPr/>
        </p:nvSpPr>
        <p:spPr>
          <a:xfrm>
            <a:off x="323807" y="2384716"/>
            <a:ext cx="6360457" cy="358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  <a:spcAft>
                <a:spcPts val="1333"/>
              </a:spcAft>
            </a:pPr>
            <a:r>
              <a:rPr lang="fr-FR" sz="1600" dirty="0">
                <a:solidFill>
                  <a:schemeClr val="tx2"/>
                </a:solidFill>
              </a:rPr>
              <a:t>Rappel des Rôles d’architecture à booster par l’IA  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7BE37D41-1618-7854-9C88-9791D1F026D3}"/>
              </a:ext>
            </a:extLst>
          </p:cNvPr>
          <p:cNvSpPr txBox="1"/>
          <p:nvPr/>
        </p:nvSpPr>
        <p:spPr>
          <a:xfrm>
            <a:off x="456528" y="5232944"/>
            <a:ext cx="5893472" cy="358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15000"/>
              </a:lnSpc>
              <a:spcAft>
                <a:spcPts val="1000"/>
              </a:spcAft>
              <a:defRPr sz="1200">
                <a:solidFill>
                  <a:schemeClr val="tx2"/>
                </a:solidFill>
              </a:defRPr>
            </a:lvl1pPr>
          </a:lstStyle>
          <a:p>
            <a:r>
              <a:rPr lang="fr-FR" sz="1600" dirty="0"/>
              <a:t>Rappel des terrains de jeux d’architecture à booster par l’IA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6E7A8096-0E4D-72AA-D61C-BA8E70890DA8}"/>
              </a:ext>
            </a:extLst>
          </p:cNvPr>
          <p:cNvSpPr txBox="1"/>
          <p:nvPr/>
        </p:nvSpPr>
        <p:spPr>
          <a:xfrm>
            <a:off x="3919138" y="6815160"/>
            <a:ext cx="2858619" cy="7702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>
              <a:lnSpc>
                <a:spcPct val="115000"/>
              </a:lnSpc>
              <a:spcAft>
                <a:spcPts val="10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marL="227965" indent="-227965">
              <a:buFont typeface="Arial" panose="020B0604020202020204" pitchFamily="34" charset="0"/>
              <a:buChar char="•"/>
            </a:pPr>
            <a:r>
              <a:rPr lang="fr-FR" sz="1600" dirty="0"/>
              <a:t>A définir</a:t>
            </a:r>
          </a:p>
          <a:p>
            <a:pPr marL="227965" indent="-227965">
              <a:buFont typeface="Arial" panose="020B0604020202020204" pitchFamily="34" charset="0"/>
              <a:buChar char="•"/>
            </a:pPr>
            <a:endParaRPr lang="fr-FR" sz="1600" dirty="0">
              <a:cs typeface="Calibri" panose="020F0502020204030204"/>
            </a:endParaRP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5DA45081-406F-9AEC-BC6A-5AEA5848414E}"/>
              </a:ext>
            </a:extLst>
          </p:cNvPr>
          <p:cNvGrpSpPr/>
          <p:nvPr/>
        </p:nvGrpSpPr>
        <p:grpSpPr>
          <a:xfrm>
            <a:off x="7050140" y="1600907"/>
            <a:ext cx="9714909" cy="7833348"/>
            <a:chOff x="7172915" y="150237"/>
            <a:chExt cx="9714909" cy="8922549"/>
          </a:xfrm>
        </p:grpSpPr>
        <p:sp>
          <p:nvSpPr>
            <p:cNvPr id="2" name="Rectangle : coins arrondis 1">
              <a:extLst>
                <a:ext uri="{FF2B5EF4-FFF2-40B4-BE49-F238E27FC236}">
                  <a16:creationId xmlns:a16="http://schemas.microsoft.com/office/drawing/2014/main" id="{613DED8C-7044-5FB5-04AC-7E5B9384186B}"/>
                </a:ext>
              </a:extLst>
            </p:cNvPr>
            <p:cNvSpPr/>
            <p:nvPr/>
          </p:nvSpPr>
          <p:spPr>
            <a:xfrm>
              <a:off x="12342461" y="378383"/>
              <a:ext cx="4545363" cy="4179191"/>
            </a:xfrm>
            <a:prstGeom prst="roundRect">
              <a:avLst>
                <a:gd name="adj" fmla="val 4439"/>
              </a:avLst>
            </a:prstGeom>
            <a:noFill/>
            <a:ln w="19050">
              <a:solidFill>
                <a:srgbClr val="7CC2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51" name="ZoneTexte 50">
              <a:extLst>
                <a:ext uri="{FF2B5EF4-FFF2-40B4-BE49-F238E27FC236}">
                  <a16:creationId xmlns:a16="http://schemas.microsoft.com/office/drawing/2014/main" id="{6C975A38-F292-C9C9-AD40-8EE8C5B44145}"/>
                </a:ext>
              </a:extLst>
            </p:cNvPr>
            <p:cNvSpPr txBox="1"/>
            <p:nvPr/>
          </p:nvSpPr>
          <p:spPr>
            <a:xfrm>
              <a:off x="13520932" y="201548"/>
              <a:ext cx="2188420" cy="37965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>
                  <a:solidFill>
                    <a:srgbClr val="048BC3"/>
                  </a:solidFill>
                  <a:latin typeface="Montserrat ExtraBold" panose="00000900000000000000" pitchFamily="2" charset="0"/>
                </a:rPr>
                <a:t>EXPERIMENTER</a:t>
              </a:r>
            </a:p>
          </p:txBody>
        </p:sp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1309B085-4BDF-4852-ACBF-ABF547957FED}"/>
                </a:ext>
              </a:extLst>
            </p:cNvPr>
            <p:cNvSpPr/>
            <p:nvPr/>
          </p:nvSpPr>
          <p:spPr>
            <a:xfrm>
              <a:off x="7180101" y="4667250"/>
              <a:ext cx="4902615" cy="4183833"/>
            </a:xfrm>
            <a:prstGeom prst="roundRect">
              <a:avLst>
                <a:gd name="adj" fmla="val 4439"/>
              </a:avLst>
            </a:prstGeom>
            <a:noFill/>
            <a:ln w="19050">
              <a:solidFill>
                <a:srgbClr val="FF983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CDCC8D67-E7BB-CDEF-4664-970CA9FA96AD}"/>
                </a:ext>
              </a:extLst>
            </p:cNvPr>
            <p:cNvSpPr txBox="1"/>
            <p:nvPr/>
          </p:nvSpPr>
          <p:spPr>
            <a:xfrm>
              <a:off x="8614943" y="8640340"/>
              <a:ext cx="2032929" cy="37965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>
                  <a:solidFill>
                    <a:srgbClr val="FF9832"/>
                  </a:solidFill>
                  <a:latin typeface="Montserrat ExtraBold" panose="00000900000000000000" pitchFamily="2" charset="0"/>
                </a:rPr>
                <a:t>COMPRENDRE</a:t>
              </a:r>
            </a:p>
          </p:txBody>
        </p:sp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1C0EE728-142D-8C0B-E451-D5E131159F32}"/>
                </a:ext>
              </a:extLst>
            </p:cNvPr>
            <p:cNvSpPr/>
            <p:nvPr/>
          </p:nvSpPr>
          <p:spPr>
            <a:xfrm>
              <a:off x="7172915" y="330902"/>
              <a:ext cx="4916987" cy="4228153"/>
            </a:xfrm>
            <a:prstGeom prst="roundRect">
              <a:avLst>
                <a:gd name="adj" fmla="val 7181"/>
              </a:avLst>
            </a:prstGeom>
            <a:noFill/>
            <a:ln w="19050">
              <a:solidFill>
                <a:srgbClr val="EA49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5B1EEAF1-805B-A303-2DA9-434254B764B2}"/>
                </a:ext>
              </a:extLst>
            </p:cNvPr>
            <p:cNvSpPr txBox="1"/>
            <p:nvPr/>
          </p:nvSpPr>
          <p:spPr>
            <a:xfrm>
              <a:off x="8697499" y="150237"/>
              <a:ext cx="1867819" cy="37965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>
                  <a:solidFill>
                    <a:srgbClr val="EA4995"/>
                  </a:solidFill>
                  <a:latin typeface="Montserrat ExtraBold" panose="00000900000000000000" pitchFamily="2" charset="0"/>
                </a:rPr>
                <a:t>CAPITALISER</a:t>
              </a: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06C56018-0D97-D6A6-AED0-94D71CDB9552}"/>
                </a:ext>
              </a:extLst>
            </p:cNvPr>
            <p:cNvSpPr txBox="1"/>
            <p:nvPr/>
          </p:nvSpPr>
          <p:spPr>
            <a:xfrm>
              <a:off x="12445951" y="597739"/>
              <a:ext cx="4421817" cy="2751843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287655" indent="-304165">
                <a:lnSpc>
                  <a:spcPct val="115000"/>
                </a:lnSpc>
                <a:spcAft>
                  <a:spcPts val="0"/>
                </a:spcAft>
                <a:buFont typeface="Wingdings" panose="05000000000000000000" pitchFamily="2" charset="2"/>
                <a:buChar char="q"/>
                <a:defRPr sz="1200">
                  <a:solidFill>
                    <a:schemeClr val="tx2"/>
                  </a:solidFill>
                </a:defRPr>
              </a:lvl1pPr>
            </a:lstStyle>
            <a:p>
              <a:r>
                <a:rPr lang="fr-FR" sz="1200" b="1" dirty="0"/>
                <a:t>+ Produit fini :</a:t>
              </a:r>
              <a:r>
                <a:rPr lang="fr-FR" sz="1200" dirty="0"/>
                <a:t> </a:t>
              </a:r>
              <a:r>
                <a:rPr lang="fr-FR" dirty="0"/>
                <a:t>Tester des solutions en tenant compte de la protection des données et de la performance produit</a:t>
              </a:r>
            </a:p>
            <a:p>
              <a:r>
                <a:rPr lang="fr-FR" b="1" dirty="0"/>
                <a:t>+ Essai/erreur : </a:t>
              </a:r>
              <a:r>
                <a:rPr lang="fr-FR" dirty="0" err="1"/>
                <a:t>Pré-requis</a:t>
              </a:r>
              <a:r>
                <a:rPr lang="fr-FR" dirty="0"/>
                <a:t> : collecter et capitaliser les données historiques pour structurer les modèles. Tester rapidement, ajuster ou abandonner en fonction des résultats</a:t>
              </a:r>
            </a:p>
            <a:p>
              <a:r>
                <a:rPr lang="fr-FR" b="1" dirty="0"/>
                <a:t>+ Usage : </a:t>
              </a:r>
              <a:r>
                <a:rPr lang="fr-FR" dirty="0"/>
                <a:t>Expérimentations : suivre les résultats (feedback, usage) pour transformer les expérimentations en produits fonctionnels plutôt que simples outils techniques</a:t>
              </a:r>
            </a:p>
            <a:p>
              <a:r>
                <a:rPr lang="fr-FR" b="1" dirty="0"/>
                <a:t>+ Acculturer </a:t>
              </a:r>
              <a:r>
                <a:rPr lang="fr-FR" dirty="0"/>
                <a:t>: Enjeux IA : acculturer les équipes aux systèmes probabilistes, à la gestion des biais et création d’architectes augmentés sans tomber dans le piège d'une IA omniprésente</a:t>
              </a:r>
            </a:p>
          </p:txBody>
        </p:sp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B14E5964-3D07-67B2-9400-6D6763559DA9}"/>
                </a:ext>
              </a:extLst>
            </p:cNvPr>
            <p:cNvSpPr txBox="1"/>
            <p:nvPr/>
          </p:nvSpPr>
          <p:spPr>
            <a:xfrm>
              <a:off x="7285295" y="597739"/>
              <a:ext cx="4797421" cy="396131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304792" indent="-304792">
                <a:lnSpc>
                  <a:spcPct val="115000"/>
                </a:lnSpc>
                <a:spcAft>
                  <a:spcPts val="800"/>
                </a:spcAft>
                <a:buFont typeface="Wingdings" panose="05000000000000000000" pitchFamily="2" charset="2"/>
                <a:buChar char="q"/>
                <a:defRPr sz="1600">
                  <a:solidFill>
                    <a:schemeClr val="tx2"/>
                  </a:solidFill>
                </a:defRPr>
              </a:lvl1pPr>
            </a:lstStyle>
            <a:p>
              <a:pPr marL="287655" indent="-304165">
                <a:spcAft>
                  <a:spcPts val="0"/>
                </a:spcAft>
              </a:pPr>
              <a:r>
                <a:rPr lang="fr-FR" sz="1200" b="1" dirty="0"/>
                <a:t>REX – pertinence pour doc et gestion de connaissance :</a:t>
              </a:r>
              <a:r>
                <a:rPr lang="fr-FR" sz="1200" dirty="0"/>
                <a:t>Tirer parti des retours d’expérience pour enrichir la documentation et la gestion des connaissances</a:t>
              </a:r>
            </a:p>
            <a:p>
              <a:pPr marL="287655" indent="-304165">
                <a:spcAft>
                  <a:spcPts val="0"/>
                </a:spcAft>
              </a:pPr>
              <a:r>
                <a:rPr lang="fr-FR" sz="1200" b="1" dirty="0"/>
                <a:t>REX – expérimentations nombreuses en cours : </a:t>
              </a:r>
              <a:r>
                <a:rPr lang="fr-FR" sz="1200" dirty="0"/>
                <a:t>Retour d’expériences des participants sur les expérimentations chez eux (ex. ADR, </a:t>
              </a:r>
              <a:r>
                <a:rPr lang="fr-FR" sz="1200" dirty="0" err="1"/>
                <a:t>rétrodocumentation</a:t>
              </a:r>
              <a:r>
                <a:rPr lang="fr-FR" sz="1200" dirty="0"/>
                <a:t>, gestion de connaissances)</a:t>
              </a:r>
            </a:p>
            <a:p>
              <a:pPr marL="287655" indent="-304165">
                <a:spcAft>
                  <a:spcPts val="0"/>
                </a:spcAft>
              </a:pPr>
              <a:r>
                <a:rPr lang="fr-FR" sz="1200" b="1" dirty="0"/>
                <a:t>REX – outils </a:t>
              </a:r>
              <a:r>
                <a:rPr lang="fr-FR" sz="1200" b="1" dirty="0" err="1"/>
                <a:t>copilot</a:t>
              </a:r>
              <a:r>
                <a:rPr lang="fr-FR" sz="1200" b="1" dirty="0"/>
                <a:t>, OCR, </a:t>
              </a:r>
              <a:r>
                <a:rPr lang="fr-FR" sz="1200" b="1" dirty="0" err="1"/>
                <a:t>Llman</a:t>
              </a:r>
              <a:r>
                <a:rPr lang="fr-FR" sz="1200" b="1" dirty="0"/>
                <a:t>, </a:t>
              </a:r>
              <a:r>
                <a:rPr lang="fr-FR" sz="1200" b="1" dirty="0" err="1"/>
                <a:t>HuggingFace</a:t>
              </a:r>
              <a:r>
                <a:rPr lang="fr-FR" sz="1200" b="1" dirty="0"/>
                <a:t> </a:t>
              </a:r>
              <a:r>
                <a:rPr lang="fr-FR" sz="1200" dirty="0"/>
                <a:t>: Utilisation de </a:t>
              </a:r>
              <a:r>
                <a:rPr lang="fr-FR" sz="1200" dirty="0" err="1"/>
                <a:t>Copilot</a:t>
              </a:r>
              <a:r>
                <a:rPr lang="fr-FR" sz="1200" dirty="0"/>
                <a:t> 365 pour </a:t>
              </a:r>
              <a:r>
                <a:rPr lang="fr-FR" sz="1200" dirty="0" err="1"/>
                <a:t>review</a:t>
              </a:r>
              <a:r>
                <a:rPr lang="fr-FR" sz="1200" dirty="0"/>
                <a:t> ADR, reconnaissance de diagrammes avec TR OCR, application des modèles </a:t>
              </a:r>
              <a:r>
                <a:rPr lang="fr-FR" sz="1200" dirty="0" err="1"/>
                <a:t>Llama</a:t>
              </a:r>
              <a:r>
                <a:rPr lang="fr-FR" sz="1200" dirty="0"/>
                <a:t>, </a:t>
              </a:r>
              <a:r>
                <a:rPr lang="fr-FR" sz="1200" dirty="0" err="1"/>
                <a:t>HuggingFace</a:t>
              </a:r>
              <a:endParaRPr lang="fr-FR" sz="1200" dirty="0"/>
            </a:p>
            <a:p>
              <a:pPr marL="287655" indent="-304165">
                <a:spcAft>
                  <a:spcPts val="0"/>
                </a:spcAft>
              </a:pPr>
              <a:r>
                <a:rPr lang="fr-FR" sz="1200" b="1" dirty="0"/>
                <a:t>REX – France travail ADR :  </a:t>
              </a:r>
              <a:r>
                <a:rPr lang="fr-FR" sz="1200" dirty="0"/>
                <a:t>ADR Recherche d’ADR via Confluence (France Travail), utilisation de RAG (</a:t>
              </a:r>
              <a:r>
                <a:rPr lang="fr-FR" sz="1200" dirty="0" err="1"/>
                <a:t>Llama</a:t>
              </a:r>
              <a:r>
                <a:rPr lang="fr-FR" sz="1200" dirty="0"/>
                <a:t> avec Mistral) pour la synthèse des données</a:t>
              </a:r>
            </a:p>
            <a:p>
              <a:pPr marL="287655" indent="-304165">
                <a:spcAft>
                  <a:spcPts val="0"/>
                </a:spcAft>
              </a:pPr>
              <a:r>
                <a:rPr lang="fr-FR" sz="1200" b="1" dirty="0"/>
                <a:t>REX - Cas d’usages </a:t>
              </a:r>
              <a:r>
                <a:rPr lang="fr-FR" sz="1200" b="1" dirty="0" err="1"/>
                <a:t>prométeurs</a:t>
              </a:r>
              <a:r>
                <a:rPr lang="fr-FR" sz="1200" b="1" dirty="0"/>
                <a:t> </a:t>
              </a:r>
              <a:r>
                <a:rPr lang="fr-FR" sz="1200" dirty="0"/>
                <a:t>: démonstrations exploratoires (</a:t>
              </a:r>
              <a:r>
                <a:rPr lang="fr-FR" sz="1200" dirty="0" err="1"/>
                <a:t>Hashicorp</a:t>
              </a:r>
              <a:r>
                <a:rPr lang="fr-FR" sz="1200" dirty="0"/>
                <a:t>, démo Club Urba EA), vérification de l'architecture et génération de propositions de design basées sur des architectures de référence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361382DB-0CB3-3C49-B3FC-4781317C5AD6}"/>
                </a:ext>
              </a:extLst>
            </p:cNvPr>
            <p:cNvSpPr txBox="1"/>
            <p:nvPr/>
          </p:nvSpPr>
          <p:spPr>
            <a:xfrm>
              <a:off x="7285295" y="4860195"/>
              <a:ext cx="4492451" cy="3477527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304792" indent="-304792">
                <a:lnSpc>
                  <a:spcPct val="115000"/>
                </a:lnSpc>
                <a:spcAft>
                  <a:spcPts val="0"/>
                </a:spcAft>
                <a:buFont typeface="Wingdings" panose="05000000000000000000" pitchFamily="2" charset="2"/>
                <a:buChar char="q"/>
                <a:defRPr sz="1100">
                  <a:solidFill>
                    <a:schemeClr val="tx2"/>
                  </a:solidFill>
                </a:defRPr>
              </a:lvl1pPr>
            </a:lstStyle>
            <a:p>
              <a:pPr marL="0" indent="0">
                <a:buNone/>
              </a:pPr>
              <a:r>
                <a:rPr lang="fr-FR" sz="1200" b="1" dirty="0"/>
                <a:t>Un sujet de veille</a:t>
              </a:r>
            </a:p>
            <a:p>
              <a:pPr marL="304165" indent="-304165"/>
              <a:r>
                <a:rPr lang="fr-FR" sz="1200" dirty="0"/>
                <a:t>Acquérir les connaissances nécessaires sur les sujets émergents et les solutions du marché</a:t>
              </a:r>
            </a:p>
            <a:p>
              <a:pPr marL="304165" indent="-304165"/>
              <a:r>
                <a:rPr lang="fr-FR" sz="1200" dirty="0">
                  <a:cs typeface="Calibri"/>
                </a:rPr>
                <a:t>Diffusion des connaissances sur les sujets en cours, notamment sur l’état du marché, les solutions des éditeurs, et l’expérimentation interne</a:t>
              </a:r>
            </a:p>
            <a:p>
              <a:pPr marL="0" indent="0">
                <a:buNone/>
              </a:pPr>
              <a:r>
                <a:rPr lang="fr-FR" sz="1200" b="1" dirty="0">
                  <a:cs typeface="Calibri"/>
                </a:rPr>
                <a:t>Un sujet tiré par l’Open source</a:t>
              </a:r>
            </a:p>
            <a:p>
              <a:pPr marL="304165" indent="-304165"/>
              <a:r>
                <a:rPr lang="fr-FR" sz="1200" dirty="0">
                  <a:cs typeface="Calibri"/>
                </a:rPr>
                <a:t>Technologies Open Source : Expérimentation avec </a:t>
              </a:r>
              <a:r>
                <a:rPr lang="fr-FR" sz="1200" dirty="0" err="1">
                  <a:cs typeface="Calibri"/>
                </a:rPr>
                <a:t>DiagramGPT</a:t>
              </a:r>
              <a:r>
                <a:rPr lang="fr-FR" sz="1200" dirty="0">
                  <a:cs typeface="Calibri"/>
                </a:rPr>
                <a:t>, </a:t>
              </a:r>
              <a:r>
                <a:rPr lang="fr-FR" sz="1200" dirty="0" err="1">
                  <a:cs typeface="Calibri"/>
                </a:rPr>
                <a:t>LeanIX</a:t>
              </a:r>
              <a:r>
                <a:rPr lang="fr-FR" sz="1200" dirty="0">
                  <a:cs typeface="Calibri"/>
                </a:rPr>
                <a:t>, </a:t>
              </a:r>
              <a:r>
                <a:rPr lang="fr-FR" sz="1200" dirty="0" err="1">
                  <a:cs typeface="Calibri"/>
                </a:rPr>
                <a:t>Excalidraw</a:t>
              </a:r>
              <a:r>
                <a:rPr lang="fr-FR" sz="1200" dirty="0">
                  <a:cs typeface="Calibri"/>
                </a:rPr>
                <a:t>, </a:t>
              </a:r>
              <a:r>
                <a:rPr lang="fr-FR" sz="1200" dirty="0" err="1">
                  <a:cs typeface="Calibri"/>
                </a:rPr>
                <a:t>DrawIO</a:t>
              </a:r>
              <a:r>
                <a:rPr lang="fr-FR" sz="1200" dirty="0">
                  <a:cs typeface="Calibri"/>
                </a:rPr>
                <a:t> pour la production de rapports automatisés ou la gestion visuelle des architectures</a:t>
              </a:r>
            </a:p>
            <a:p>
              <a:pPr marL="0" indent="0">
                <a:buNone/>
              </a:pPr>
              <a:r>
                <a:rPr lang="fr-FR" sz="1200" b="1" dirty="0">
                  <a:cs typeface="Calibri"/>
                </a:rPr>
                <a:t>Un sujet data et réglementaire</a:t>
              </a:r>
            </a:p>
            <a:p>
              <a:pPr marL="304165" indent="-304165"/>
              <a:r>
                <a:rPr lang="fr-FR" sz="1200" dirty="0">
                  <a:cs typeface="Calibri"/>
                </a:rPr>
                <a:t>RGPD et anonymisation : Connaître les outils et solutions pour gérer les données sensibles, les respecter dans le cadre des réglementations</a:t>
              </a:r>
            </a:p>
          </p:txBody>
        </p:sp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381D952B-8996-6A03-8414-F3B6F7F2DCD6}"/>
                </a:ext>
              </a:extLst>
            </p:cNvPr>
            <p:cNvSpPr/>
            <p:nvPr/>
          </p:nvSpPr>
          <p:spPr>
            <a:xfrm>
              <a:off x="12342461" y="4646335"/>
              <a:ext cx="4545363" cy="4183833"/>
            </a:xfrm>
            <a:prstGeom prst="roundRect">
              <a:avLst>
                <a:gd name="adj" fmla="val 4439"/>
              </a:avLst>
            </a:prstGeom>
            <a:noFill/>
            <a:ln w="19050">
              <a:solidFill>
                <a:srgbClr val="CFE8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74EA7E30-AC51-5CA3-D9ED-D9E958069F93}"/>
                </a:ext>
              </a:extLst>
            </p:cNvPr>
            <p:cNvSpPr txBox="1"/>
            <p:nvPr/>
          </p:nvSpPr>
          <p:spPr>
            <a:xfrm>
              <a:off x="13981482" y="8640340"/>
              <a:ext cx="1261884" cy="43244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 dirty="0">
                  <a:solidFill>
                    <a:srgbClr val="CFE841"/>
                  </a:solidFill>
                  <a:latin typeface="Montserrat ExtraBold" panose="00000900000000000000" pitchFamily="2" charset="0"/>
                </a:rPr>
                <a:t>CADRER</a:t>
              </a:r>
            </a:p>
          </p:txBody>
        </p:sp>
      </p:grpSp>
      <p:sp>
        <p:nvSpPr>
          <p:cNvPr id="17" name="ZoneTexte 16">
            <a:extLst>
              <a:ext uri="{FF2B5EF4-FFF2-40B4-BE49-F238E27FC236}">
                <a16:creationId xmlns:a16="http://schemas.microsoft.com/office/drawing/2014/main" id="{2317C5DD-AC86-1AB8-F68F-A041F8AD9A88}"/>
              </a:ext>
            </a:extLst>
          </p:cNvPr>
          <p:cNvSpPr txBox="1"/>
          <p:nvPr/>
        </p:nvSpPr>
        <p:spPr>
          <a:xfrm>
            <a:off x="12343232" y="5735906"/>
            <a:ext cx="4401761" cy="30530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287655" indent="-304165">
              <a:lnSpc>
                <a:spcPct val="115000"/>
              </a:lnSpc>
              <a:spcAft>
                <a:spcPts val="0"/>
              </a:spcAft>
              <a:buFont typeface="Wingdings" panose="05000000000000000000" pitchFamily="2" charset="2"/>
              <a:buChar char="q"/>
              <a:defRPr sz="1200">
                <a:solidFill>
                  <a:schemeClr val="tx2"/>
                </a:solidFill>
              </a:defRPr>
            </a:lvl1pPr>
          </a:lstStyle>
          <a:p>
            <a:r>
              <a:rPr lang="fr-FR" b="1" dirty="0"/>
              <a:t>Description et analyse SI </a:t>
            </a:r>
            <a:r>
              <a:rPr lang="fr-FR" dirty="0"/>
              <a:t>: utiliser des outils pour générer des diagrammes, synthétiser la documentation et cartographier les systèmes d’information. Réaliser des analyses d’obsolescence et d’impact</a:t>
            </a:r>
          </a:p>
          <a:p>
            <a:r>
              <a:rPr lang="fr-FR" b="1" dirty="0"/>
              <a:t>Aide à la conception </a:t>
            </a:r>
            <a:r>
              <a:rPr lang="fr-FR" dirty="0"/>
              <a:t>: Clarifier les exigences et traduire les besoins en livrables concrets pour soutenir la transformation architecturale</a:t>
            </a:r>
          </a:p>
          <a:p>
            <a:r>
              <a:rPr lang="fr-FR" b="1" dirty="0"/>
              <a:t>Exigences techniques </a:t>
            </a:r>
            <a:r>
              <a:rPr lang="fr-FR" dirty="0"/>
              <a:t>: traduire les schémas Miro en livrables d’architecture, aligner les règlements aux contraintes techniques</a:t>
            </a:r>
          </a:p>
          <a:p>
            <a:r>
              <a:rPr lang="fr-FR" b="1" dirty="0"/>
              <a:t>Outils de simulation :</a:t>
            </a:r>
            <a:r>
              <a:rPr lang="fr-FR" dirty="0"/>
              <a:t> utiliser des assistants comme des </a:t>
            </a:r>
            <a:r>
              <a:rPr lang="fr-FR" dirty="0" err="1"/>
              <a:t>chatbots</a:t>
            </a:r>
            <a:r>
              <a:rPr lang="fr-FR" dirty="0"/>
              <a:t> pour l’</a:t>
            </a:r>
            <a:r>
              <a:rPr lang="fr-FR" dirty="0" err="1"/>
              <a:t>onboarding</a:t>
            </a:r>
            <a:r>
              <a:rPr lang="fr-FR" dirty="0"/>
              <a:t>, digital </a:t>
            </a:r>
            <a:r>
              <a:rPr lang="fr-FR" dirty="0" err="1"/>
              <a:t>twins</a:t>
            </a:r>
            <a:r>
              <a:rPr lang="fr-FR" dirty="0"/>
              <a:t> pour simuler les impacts et des analyses de gap pour aligner l’architecture prévue avec la situation actuelle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C78AA0A-FC23-C3C8-A045-02CD3237BF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228" y="2835159"/>
            <a:ext cx="6164464" cy="2171926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BE56DF17-78CE-BD8C-0AB1-8FA5121703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1938" y="5735906"/>
            <a:ext cx="3650243" cy="343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439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024A2B-C3B4-6010-2630-E1D80D8C6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BEBB92A-DD74-E73B-2453-A3D395175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07080B4-EDC6-235D-DF02-4194B9AF4F25}"/>
              </a:ext>
            </a:extLst>
          </p:cNvPr>
          <p:cNvSpPr txBox="1"/>
          <p:nvPr/>
        </p:nvSpPr>
        <p:spPr>
          <a:xfrm>
            <a:off x="10784681" y="2555875"/>
            <a:ext cx="3403653" cy="156966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3600" b="1"/>
            </a:lvl1pPr>
          </a:lstStyle>
          <a:p>
            <a:endParaRPr lang="en-US" sz="3200" dirty="0"/>
          </a:p>
          <a:p>
            <a:r>
              <a:rPr lang="en-US" sz="3200" dirty="0"/>
              <a:t>Building blocks</a:t>
            </a:r>
          </a:p>
          <a:p>
            <a:r>
              <a:rPr lang="en-US" sz="3200" dirty="0"/>
              <a:t> d’un data space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B320B4D8-A712-5939-4B10-8A07531EC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068800" cy="964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89259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 2013 – 2022">
  <a:themeElements>
    <a:clrScheme name="Thème Office 2013 –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8D5C148B023DB4AAF424F816036DDA8" ma:contentTypeVersion="2" ma:contentTypeDescription="Create a new document." ma:contentTypeScope="" ma:versionID="baf8f74ee8e4db64cb17880af8c516e3">
  <xsd:schema xmlns:xsd="http://www.w3.org/2001/XMLSchema" xmlns:xs="http://www.w3.org/2001/XMLSchema" xmlns:p="http://schemas.microsoft.com/office/2006/metadata/properties" xmlns:ns2="ec2a2716-a3df-4368-be6e-13576cf310c6" targetNamespace="http://schemas.microsoft.com/office/2006/metadata/properties" ma:root="true" ma:fieldsID="358a30e888a61c06d6266afa03a4e230" ns2:_="">
    <xsd:import namespace="ec2a2716-a3df-4368-be6e-13576cf310c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c2a2716-a3df-4368-be6e-13576cf310c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39D77ED-AB75-4369-9F77-DAFA5798589E}">
  <ds:schemaRefs>
    <ds:schemaRef ds:uri="http://purl.org/dc/dcmitype/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elements/1.1/"/>
    <ds:schemaRef ds:uri="http://schemas.openxmlformats.org/package/2006/metadata/core-properties"/>
    <ds:schemaRef ds:uri="ec2a2716-a3df-4368-be6e-13576cf310c6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83798BA7-D669-4E79-A18A-B6D4515C220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E00A499-3050-43B0-B868-7F9B524F7646}">
  <ds:schemaRefs>
    <ds:schemaRef ds:uri="ec2a2716-a3df-4368-be6e-13576cf310c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203</TotalTime>
  <Words>583</Words>
  <Application>Microsoft Macintosh PowerPoint</Application>
  <PresentationFormat>Custom</PresentationFormat>
  <Paragraphs>75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Arial</vt:lpstr>
      <vt:lpstr>Calibri</vt:lpstr>
      <vt:lpstr>Calibri Light</vt:lpstr>
      <vt:lpstr>Gotham Rounded Bold</vt:lpstr>
      <vt:lpstr>Michelin Black</vt:lpstr>
      <vt:lpstr>Montserrat</vt:lpstr>
      <vt:lpstr>Montserrat ExtraBold</vt:lpstr>
      <vt:lpstr>Thème Office 2013 – 2022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NICOLAS CHEVALIER</dc:creator>
  <cp:lastModifiedBy>Thierry Fraudet</cp:lastModifiedBy>
  <cp:revision>3</cp:revision>
  <dcterms:created xsi:type="dcterms:W3CDTF">2022-10-06T08:06:08Z</dcterms:created>
  <dcterms:modified xsi:type="dcterms:W3CDTF">2024-12-11T16:27:50Z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9e9a456-2778-4ca9-be06-1190b1e1118a_Enabled">
    <vt:lpwstr>true</vt:lpwstr>
  </property>
  <property fmtid="{D5CDD505-2E9C-101B-9397-08002B2CF9AE}" pid="3" name="MSIP_Label_09e9a456-2778-4ca9-be06-1190b1e1118a_SetDate">
    <vt:lpwstr>2022-10-06T08:36:43Z</vt:lpwstr>
  </property>
  <property fmtid="{D5CDD505-2E9C-101B-9397-08002B2CF9AE}" pid="4" name="MSIP_Label_09e9a456-2778-4ca9-be06-1190b1e1118a_Method">
    <vt:lpwstr>Standard</vt:lpwstr>
  </property>
  <property fmtid="{D5CDD505-2E9C-101B-9397-08002B2CF9AE}" pid="5" name="MSIP_Label_09e9a456-2778-4ca9-be06-1190b1e1118a_Name">
    <vt:lpwstr>D3</vt:lpwstr>
  </property>
  <property fmtid="{D5CDD505-2E9C-101B-9397-08002B2CF9AE}" pid="6" name="MSIP_Label_09e9a456-2778-4ca9-be06-1190b1e1118a_SiteId">
    <vt:lpwstr>658ba197-6c73-4fea-91bd-1c7d8de6bf2c</vt:lpwstr>
  </property>
  <property fmtid="{D5CDD505-2E9C-101B-9397-08002B2CF9AE}" pid="7" name="MSIP_Label_09e9a456-2778-4ca9-be06-1190b1e1118a_ActionId">
    <vt:lpwstr>bcbe845d-00a7-48f8-8c7a-5fac110885e9</vt:lpwstr>
  </property>
  <property fmtid="{D5CDD505-2E9C-101B-9397-08002B2CF9AE}" pid="8" name="MSIP_Label_09e9a456-2778-4ca9-be06-1190b1e1118a_ContentBits">
    <vt:lpwstr>0</vt:lpwstr>
  </property>
  <property fmtid="{D5CDD505-2E9C-101B-9397-08002B2CF9AE}" pid="9" name="ContentTypeId">
    <vt:lpwstr>0x010100E8D5C148B023DB4AAF424F816036DDA8</vt:lpwstr>
  </property>
  <property fmtid="{D5CDD505-2E9C-101B-9397-08002B2CF9AE}" pid="10" name="MediaServiceImageTags">
    <vt:lpwstr/>
  </property>
</Properties>
</file>